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sldx" ContentType="application/vnd.openxmlformats-officedocument.presentationml.slide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97" r:id="rId2"/>
    <p:sldId id="285" r:id="rId3"/>
    <p:sldId id="286" r:id="rId4"/>
    <p:sldId id="287" r:id="rId5"/>
    <p:sldId id="300" r:id="rId6"/>
    <p:sldId id="302" r:id="rId7"/>
    <p:sldId id="313" r:id="rId8"/>
    <p:sldId id="316" r:id="rId9"/>
    <p:sldId id="314" r:id="rId10"/>
    <p:sldId id="317" r:id="rId11"/>
    <p:sldId id="307" r:id="rId12"/>
    <p:sldId id="30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E0940B-2A0D-4046-B5C1-D3B853262FA2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9C6C0-6472-467D-9BBE-7139967E8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889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34366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098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730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218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907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20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640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61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547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33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28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F2858-71D5-4ED2-B433-9CCE77CA42BC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486E-3C66-4E47-BB77-3E81514B5E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05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PowerPoint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92204"/>
            <a:ext cx="13296900" cy="12750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47999" y="3105835"/>
            <a:ext cx="82677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3200" b="1" dirty="0">
                <a:solidFill>
                  <a:schemeClr val="bg1"/>
                </a:solidFill>
              </a:rPr>
              <a:t>Система прогноза распространения нефтяных загрязнений и </a:t>
            </a:r>
            <a:r>
              <a:rPr lang="ru-RU" altLang="ru-RU" sz="3200" b="1" dirty="0" smtClean="0">
                <a:solidFill>
                  <a:schemeClr val="bg1"/>
                </a:solidFill>
              </a:rPr>
              <a:t>движения плавающих </a:t>
            </a:r>
            <a:r>
              <a:rPr lang="ru-RU" altLang="ru-RU" sz="3200" b="1" dirty="0">
                <a:solidFill>
                  <a:schemeClr val="bg1"/>
                </a:solidFill>
              </a:rPr>
              <a:t>объектов </a:t>
            </a:r>
            <a:r>
              <a:rPr lang="en-US" altLang="ru-RU" sz="3200" b="1" dirty="0">
                <a:solidFill>
                  <a:schemeClr val="bg1"/>
                </a:solidFill>
              </a:rPr>
              <a:t>FOTS</a:t>
            </a:r>
            <a:endParaRPr lang="ru-RU" altLang="ru-RU" sz="32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214" y="5067510"/>
            <a:ext cx="2676525" cy="11049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04332" y="4953895"/>
            <a:ext cx="4326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solidFill>
                  <a:schemeClr val="bg1"/>
                </a:solidFill>
              </a:rPr>
              <a:t>Морской Гидрофизический </a:t>
            </a:r>
            <a:r>
              <a:rPr lang="ru-RU" altLang="ru-RU" b="1" dirty="0" smtClean="0">
                <a:solidFill>
                  <a:schemeClr val="bg1"/>
                </a:solidFill>
              </a:rPr>
              <a:t>Институт РАН</a:t>
            </a:r>
            <a:endParaRPr lang="ru-RU" alt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5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83771" y="539888"/>
            <a:ext cx="8401049" cy="6323243"/>
            <a:chOff x="0" y="554038"/>
            <a:chExt cx="9144000" cy="7098655"/>
          </a:xfrm>
        </p:grpSpPr>
        <p:pic>
          <p:nvPicPr>
            <p:cNvPr id="129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4038"/>
              <a:ext cx="9144000" cy="630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90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688" y="1628775"/>
              <a:ext cx="1581150" cy="4862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9028" name="Text Box 4"/>
            <p:cNvSpPr txBox="1">
              <a:spLocks noChangeArrowheads="1"/>
            </p:cNvSpPr>
            <p:nvPr/>
          </p:nvSpPr>
          <p:spPr bwMode="auto">
            <a:xfrm>
              <a:off x="1025525" y="6858000"/>
              <a:ext cx="7072313" cy="79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l" eaLnBrk="0" hangingPunct="0"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l" eaLnBrk="0" hangingPunct="0"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l" eaLnBrk="0" hangingPunct="0"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l" eaLnBrk="0" hangingPunct="0"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r>
                <a:rPr lang="ru-RU" altLang="ru-RU" dirty="0" smtClean="0">
                  <a:latin typeface="+mn-lt"/>
                </a:rPr>
                <a:t>Искривление нефтяного </a:t>
              </a:r>
              <a:r>
                <a:rPr lang="ru-RU" altLang="ru-RU" dirty="0" err="1" smtClean="0">
                  <a:latin typeface="+mn-lt"/>
                </a:rPr>
                <a:t>слика</a:t>
              </a:r>
              <a:r>
                <a:rPr lang="ru-RU" altLang="ru-RU" dirty="0" smtClean="0">
                  <a:latin typeface="+mn-lt"/>
                </a:rPr>
                <a:t> за треком судна по данн</a:t>
              </a:r>
              <a:r>
                <a:rPr lang="ru-RU" altLang="ru-RU" dirty="0">
                  <a:latin typeface="+mn-lt"/>
                </a:rPr>
                <a:t>ы</a:t>
              </a:r>
              <a:r>
                <a:rPr lang="ru-RU" altLang="ru-RU" dirty="0" smtClean="0">
                  <a:latin typeface="+mn-lt"/>
                </a:rPr>
                <a:t>м радиолокатора </a:t>
              </a:r>
              <a:r>
                <a:rPr lang="en-US" altLang="ru-RU" dirty="0" smtClean="0">
                  <a:latin typeface="+mn-lt"/>
                </a:rPr>
                <a:t>ASAR – 26/09/2011</a:t>
              </a:r>
              <a:endParaRPr lang="ru-RU" altLang="ru-RU" dirty="0">
                <a:latin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43300" y="80817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7365105" y="2674900"/>
            <a:ext cx="5276850" cy="3570084"/>
            <a:chOff x="764754" y="891483"/>
            <a:chExt cx="5276850" cy="357008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754" y="891483"/>
              <a:ext cx="5276850" cy="3570084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3248025" y="2676525"/>
              <a:ext cx="733425" cy="90487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612103" y="620065"/>
            <a:ext cx="3411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-Искривление линейного нефтяного пятно за треком судна вызвано действием интенсивного Родосского вихря</a:t>
            </a:r>
          </a:p>
          <a:p>
            <a:endParaRPr lang="ru-RU" dirty="0" smtClean="0"/>
          </a:p>
          <a:p>
            <a:r>
              <a:rPr lang="ru-RU" dirty="0" smtClean="0"/>
              <a:t>- Успешно описывается системой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538875" y="6244984"/>
            <a:ext cx="465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Геострофические течения в районе расчетов по данным альтиметров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-65716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400" b="1" dirty="0" smtClean="0">
                <a:latin typeface="+mn-lt"/>
              </a:rPr>
              <a:t>Валидация результатов расчета по данным спутниковых радиолокаторов</a:t>
            </a:r>
            <a:endParaRPr lang="ru-RU" altLang="ru-RU" sz="24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6360" y="837599"/>
            <a:ext cx="209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Средиземное море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7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8848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Наши работы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39998"/>
            <a:ext cx="53186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/>
              <a:t>Разработка системы прогнозирования нефтяных разливов в Каспийском море (Договор с компанией </a:t>
            </a:r>
            <a:r>
              <a:rPr lang="en-US" dirty="0" smtClean="0"/>
              <a:t>“</a:t>
            </a:r>
            <a:r>
              <a:rPr lang="ru-RU" dirty="0" err="1" smtClean="0"/>
              <a:t>Сканекс</a:t>
            </a:r>
            <a:r>
              <a:rPr lang="en-US" dirty="0" smtClean="0"/>
              <a:t>”)</a:t>
            </a: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FontTx/>
              <a:buAutoNum type="arabicPeriod"/>
            </a:pPr>
            <a:r>
              <a:rPr lang="ru-RU" dirty="0"/>
              <a:t>Обеспечение прогнозирования нефтяных разливов в </a:t>
            </a:r>
            <a:r>
              <a:rPr lang="ru-RU" dirty="0" smtClean="0"/>
              <a:t>Карском море, Обь-Енисейская губа </a:t>
            </a:r>
            <a:r>
              <a:rPr lang="ru-RU" dirty="0"/>
              <a:t>(Договор с </a:t>
            </a:r>
            <a:r>
              <a:rPr lang="en-US" dirty="0" smtClean="0"/>
              <a:t>“</a:t>
            </a:r>
            <a:r>
              <a:rPr lang="ru-RU" dirty="0" err="1" smtClean="0"/>
              <a:t>Морспас</a:t>
            </a:r>
            <a:r>
              <a:rPr lang="en-US" dirty="0" smtClean="0"/>
              <a:t>”)</a:t>
            </a:r>
            <a:endParaRPr lang="en-US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514" y="799667"/>
            <a:ext cx="6487486" cy="2422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636440"/>
            <a:ext cx="5638800" cy="290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46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61182" y="4131935"/>
            <a:ext cx="94183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Станичный Сергей Владимирович, </a:t>
            </a:r>
          </a:p>
          <a:p>
            <a:r>
              <a:rPr lang="ru-RU" dirty="0" err="1" smtClean="0"/>
              <a:t>канд</a:t>
            </a:r>
            <a:r>
              <a:rPr lang="ru-RU" dirty="0" smtClean="0"/>
              <a:t> . ф.-м. наук, зав. отделом дистанционных методов исследования  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smtClean="0"/>
              <a:t>Морской гидрофизический Институт РАН, г. Севастополь.</a:t>
            </a:r>
          </a:p>
          <a:p>
            <a:endParaRPr lang="ru-RU" b="1" dirty="0" smtClean="0"/>
          </a:p>
          <a:p>
            <a:r>
              <a:rPr lang="ru-RU" dirty="0" smtClean="0"/>
              <a:t>1-й </a:t>
            </a:r>
            <a:r>
              <a:rPr lang="ru-RU" dirty="0" err="1" smtClean="0"/>
              <a:t>процентиль</a:t>
            </a:r>
            <a:r>
              <a:rPr lang="ru-RU" dirty="0" smtClean="0"/>
              <a:t> по профилю океанология.</a:t>
            </a:r>
          </a:p>
          <a:p>
            <a:r>
              <a:rPr lang="ru-RU" dirty="0" smtClean="0"/>
              <a:t>Индекс </a:t>
            </a:r>
            <a:r>
              <a:rPr lang="ru-RU" dirty="0" err="1" smtClean="0"/>
              <a:t>Хирши</a:t>
            </a:r>
            <a:r>
              <a:rPr lang="ru-RU" dirty="0" smtClean="0"/>
              <a:t> – 35</a:t>
            </a:r>
          </a:p>
          <a:p>
            <a:r>
              <a:rPr lang="ru-RU" dirty="0" smtClean="0"/>
              <a:t>Индекс  </a:t>
            </a:r>
            <a:r>
              <a:rPr lang="en-US" dirty="0" smtClean="0"/>
              <a:t>I10 - 95</a:t>
            </a:r>
            <a:endParaRPr lang="ru-RU" dirty="0" smtClean="0"/>
          </a:p>
          <a:p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-8848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Разработчики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786" y="4114345"/>
            <a:ext cx="1905000" cy="20193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495" y="792304"/>
            <a:ext cx="4236294" cy="27153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91503" y="580336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err="1" smtClean="0">
                <a:solidFill>
                  <a:srgbClr val="000000"/>
                </a:solidFill>
              </a:rPr>
              <a:t>Кубряков</a:t>
            </a:r>
            <a:r>
              <a:rPr lang="ru-RU" b="1" dirty="0" smtClean="0">
                <a:solidFill>
                  <a:srgbClr val="000000"/>
                </a:solidFill>
              </a:rPr>
              <a:t> Арсений Александрович</a:t>
            </a:r>
            <a:r>
              <a:rPr lang="ru-RU" dirty="0" smtClean="0">
                <a:solidFill>
                  <a:srgbClr val="000000"/>
                </a:solidFill>
              </a:rPr>
              <a:t>,</a:t>
            </a:r>
          </a:p>
          <a:p>
            <a:r>
              <a:rPr lang="ru-RU" dirty="0" smtClean="0"/>
              <a:t>доктор физ.-мат. наук, </a:t>
            </a:r>
          </a:p>
          <a:p>
            <a:endParaRPr lang="ru-RU" dirty="0" smtClean="0">
              <a:solidFill>
                <a:srgbClr val="000000"/>
              </a:solidFill>
            </a:endParaRPr>
          </a:p>
          <a:p>
            <a:r>
              <a:rPr lang="ru-RU" dirty="0" smtClean="0">
                <a:solidFill>
                  <a:srgbClr val="0070C0"/>
                </a:solidFill>
              </a:rPr>
              <a:t>Лауреат премии Президента Российской Федерации в области науки и инноваций для молодых ученых за 2021 год за достижения в исследовании динамики океанологических процессов</a:t>
            </a:r>
          </a:p>
          <a:p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1-й </a:t>
            </a:r>
            <a:r>
              <a:rPr lang="ru-RU" dirty="0" err="1" smtClean="0"/>
              <a:t>процентиль</a:t>
            </a:r>
            <a:r>
              <a:rPr lang="ru-RU" dirty="0" smtClean="0"/>
              <a:t> по профилю океанология.</a:t>
            </a:r>
          </a:p>
          <a:p>
            <a:r>
              <a:rPr lang="ru-RU" dirty="0" smtClean="0"/>
              <a:t>Автор </a:t>
            </a:r>
            <a:r>
              <a:rPr lang="en-US" dirty="0" smtClean="0"/>
              <a:t>&gt;</a:t>
            </a:r>
            <a:r>
              <a:rPr lang="ru-RU" dirty="0" smtClean="0"/>
              <a:t> </a:t>
            </a:r>
            <a:r>
              <a:rPr lang="en-US" dirty="0" smtClean="0"/>
              <a:t>3</a:t>
            </a:r>
            <a:r>
              <a:rPr lang="ru-RU" dirty="0" smtClean="0"/>
              <a:t>00 научных работ, из них 40 в журналах Q1</a:t>
            </a:r>
            <a:r>
              <a:rPr lang="en-US" dirty="0" smtClean="0"/>
              <a:t>.</a:t>
            </a:r>
            <a:r>
              <a:rPr lang="ru-RU" dirty="0" smtClean="0"/>
              <a:t> 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4"/>
          <p:cNvSpPr>
            <a:spLocks noChangeAspect="1" noChangeArrowheads="1"/>
          </p:cNvSpPr>
          <p:nvPr/>
        </p:nvSpPr>
        <p:spPr bwMode="auto">
          <a:xfrm>
            <a:off x="0" y="-14478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075" name="AutoShape 5"/>
          <p:cNvSpPr>
            <a:spLocks noChangeAspect="1" noChangeArrowheads="1"/>
          </p:cNvSpPr>
          <p:nvPr/>
        </p:nvSpPr>
        <p:spPr bwMode="auto">
          <a:xfrm>
            <a:off x="0" y="-14478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076" name="AutoShape 6"/>
          <p:cNvSpPr>
            <a:spLocks noChangeAspect="1" noChangeArrowheads="1"/>
          </p:cNvSpPr>
          <p:nvPr/>
        </p:nvSpPr>
        <p:spPr bwMode="auto">
          <a:xfrm>
            <a:off x="0" y="-1447800"/>
            <a:ext cx="12192000" cy="975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077" name="AutoShape 7"/>
          <p:cNvSpPr>
            <a:spLocks noChangeAspect="1" noChangeArrowheads="1"/>
          </p:cNvSpPr>
          <p:nvPr/>
        </p:nvSpPr>
        <p:spPr bwMode="auto">
          <a:xfrm>
            <a:off x="19050" y="176214"/>
            <a:ext cx="1215390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078" name="AutoShape 8"/>
          <p:cNvSpPr>
            <a:spLocks noChangeAspect="1" noChangeArrowheads="1"/>
          </p:cNvSpPr>
          <p:nvPr/>
        </p:nvSpPr>
        <p:spPr bwMode="auto">
          <a:xfrm>
            <a:off x="19050" y="176214"/>
            <a:ext cx="1215390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079" name="AutoShape 9"/>
          <p:cNvSpPr>
            <a:spLocks noChangeAspect="1" noChangeArrowheads="1"/>
          </p:cNvSpPr>
          <p:nvPr/>
        </p:nvSpPr>
        <p:spPr bwMode="auto">
          <a:xfrm>
            <a:off x="19050" y="176214"/>
            <a:ext cx="1215390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080" name="AutoShape 10"/>
          <p:cNvSpPr>
            <a:spLocks noChangeAspect="1" noChangeArrowheads="1"/>
          </p:cNvSpPr>
          <p:nvPr/>
        </p:nvSpPr>
        <p:spPr bwMode="auto">
          <a:xfrm>
            <a:off x="19050" y="176214"/>
            <a:ext cx="12153900" cy="650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081" name="AutoShape 11"/>
          <p:cNvSpPr>
            <a:spLocks noChangeAspect="1" noChangeArrowheads="1"/>
          </p:cNvSpPr>
          <p:nvPr/>
        </p:nvSpPr>
        <p:spPr bwMode="auto">
          <a:xfrm>
            <a:off x="0" y="280989"/>
            <a:ext cx="12192000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082" name="AutoShape 12"/>
          <p:cNvSpPr>
            <a:spLocks noChangeAspect="1" noChangeArrowheads="1"/>
          </p:cNvSpPr>
          <p:nvPr/>
        </p:nvSpPr>
        <p:spPr bwMode="auto">
          <a:xfrm>
            <a:off x="0" y="280989"/>
            <a:ext cx="12192000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3083" name="AutoShape 13"/>
          <p:cNvSpPr>
            <a:spLocks noChangeAspect="1" noChangeArrowheads="1"/>
          </p:cNvSpPr>
          <p:nvPr/>
        </p:nvSpPr>
        <p:spPr bwMode="auto">
          <a:xfrm>
            <a:off x="0" y="280989"/>
            <a:ext cx="12192000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600"/>
          </a:p>
        </p:txBody>
      </p:sp>
      <p:sp>
        <p:nvSpPr>
          <p:cNvPr id="2" name="TextBox 1"/>
          <p:cNvSpPr txBox="1"/>
          <p:nvPr/>
        </p:nvSpPr>
        <p:spPr>
          <a:xfrm>
            <a:off x="3158766" y="66973"/>
            <a:ext cx="5748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Федеральный центр Морской Гидрофизический Институт РАН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900" y="2064106"/>
            <a:ext cx="31337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 3 февраля 2021 г. «Морской гидрофизический институт РАН» получил первую категорию научных организаций и был признан институтом</a:t>
            </a:r>
            <a:r>
              <a:rPr lang="en-US" sz="1600" b="1" dirty="0"/>
              <a:t>- </a:t>
            </a:r>
            <a:r>
              <a:rPr lang="ru-RU" sz="1600" b="1" dirty="0"/>
              <a:t>лидером России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5575" y="619109"/>
            <a:ext cx="115649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Морской Гидрофизический Институт  основан </a:t>
            </a:r>
            <a:r>
              <a:rPr lang="ru-RU" sz="1600" dirty="0"/>
              <a:t>в 1948 году. </a:t>
            </a:r>
            <a:endParaRPr lang="ru-RU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400 </a:t>
            </a:r>
            <a:r>
              <a:rPr lang="ru-RU" sz="1600" dirty="0" smtClean="0"/>
              <a:t>сотрудников,</a:t>
            </a:r>
          </a:p>
          <a:p>
            <a:pPr marL="285750" indent="-285750">
              <a:buFontTx/>
              <a:buChar char="-"/>
            </a:pPr>
            <a:r>
              <a:rPr lang="ru-RU" sz="1600" dirty="0" smtClean="0"/>
              <a:t>25 докторов наук и 76 кандидатов наук </a:t>
            </a:r>
            <a:endParaRPr lang="ru-RU" sz="1600" dirty="0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3614930" y="2264380"/>
          <a:ext cx="8507753" cy="4013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Слайд" r:id="rId3" imgW="6094595" imgH="3427608" progId="PowerPoint.Slide.12">
                  <p:embed/>
                </p:oleObj>
              </mc:Choice>
              <mc:Fallback>
                <p:oleObj name="Слайд" r:id="rId3" imgW="6094595" imgH="3427608" progId="PowerPoint.Slid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14930" y="2264380"/>
                        <a:ext cx="8507753" cy="40130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AutoShape 4" descr="https://grko-spb.ru/wp-content/uploads/3/4/4/34429ed7447b97892e884229543ca66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https://grko-spb.ru/wp-content/uploads/3/4/4/34429ed7447b97892e884229543ca66d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grko-spb.ru/wp-content/uploads/3/4/4/34429ed7447b97892e884229543ca66d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0" y="-34664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2800" b="1" dirty="0" smtClean="0"/>
              <a:t>Морской Гидрофизический Институт</a:t>
            </a:r>
            <a:endParaRPr lang="ru-RU" altLang="ru-RU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001858" y="571335"/>
            <a:ext cx="60067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70C0"/>
                </a:solidFill>
              </a:rPr>
              <a:t>Лидер в </a:t>
            </a:r>
            <a:r>
              <a:rPr lang="ru-RU" sz="1600" b="1" dirty="0">
                <a:solidFill>
                  <a:srgbClr val="0070C0"/>
                </a:solidFill>
              </a:rPr>
              <a:t>области</a:t>
            </a:r>
            <a:r>
              <a:rPr lang="en-US" sz="1600" b="1" dirty="0">
                <a:solidFill>
                  <a:srgbClr val="0070C0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0070C0"/>
                </a:solidFill>
              </a:rPr>
              <a:t>Моделирования динамики </a:t>
            </a:r>
            <a:r>
              <a:rPr lang="ru-RU" sz="1600" b="1" dirty="0" smtClean="0">
                <a:solidFill>
                  <a:srgbClr val="0070C0"/>
                </a:solidFill>
              </a:rPr>
              <a:t>океана</a:t>
            </a:r>
            <a:endParaRPr lang="ru-RU" sz="1600" b="1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>
                <a:solidFill>
                  <a:srgbClr val="0070C0"/>
                </a:solidFill>
              </a:rPr>
              <a:t>Исследовании океана из космоса </a:t>
            </a:r>
            <a:endParaRPr lang="ru-RU" sz="1600" b="1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rgbClr val="0070C0"/>
                </a:solidFill>
              </a:rPr>
              <a:t>Оперативной </a:t>
            </a:r>
            <a:r>
              <a:rPr lang="ru-RU" sz="1600" b="1" dirty="0">
                <a:solidFill>
                  <a:srgbClr val="0070C0"/>
                </a:solidFill>
              </a:rPr>
              <a:t>океанографии</a:t>
            </a:r>
          </a:p>
          <a:p>
            <a:endParaRPr lang="ru-RU" dirty="0"/>
          </a:p>
        </p:txBody>
      </p:sp>
      <p:pic>
        <p:nvPicPr>
          <p:cNvPr id="23" name="Picture 7" descr="логотип МГ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8" y="3844644"/>
            <a:ext cx="2626093" cy="262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3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1609" y="2388543"/>
            <a:ext cx="851263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Предотвращение и ликвидация нефтяных  загрязнений требует своевременного прогноза их распространения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Обратный расчет позволяет уточнить причины и локализовать источники загрязнений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b="1" dirty="0" smtClean="0">
              <a:solidFill>
                <a:srgbClr val="0070C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70C0"/>
                </a:solidFill>
              </a:rPr>
              <a:t>Динамика объема загрязнений существенно зависит от внешних факторов</a:t>
            </a:r>
            <a:r>
              <a:rPr lang="en-US" sz="2000" b="1" dirty="0" smtClean="0">
                <a:solidFill>
                  <a:srgbClr val="0070C0"/>
                </a:solidFill>
              </a:rPr>
              <a:t>: </a:t>
            </a:r>
            <a:r>
              <a:rPr lang="ru-RU" sz="2000" b="1" dirty="0" smtClean="0">
                <a:solidFill>
                  <a:srgbClr val="0070C0"/>
                </a:solidFill>
              </a:rPr>
              <a:t>испарения, ветрового воздействия и </a:t>
            </a:r>
            <a:r>
              <a:rPr lang="ru-RU" sz="2000" b="1" dirty="0" err="1" smtClean="0">
                <a:solidFill>
                  <a:srgbClr val="0070C0"/>
                </a:solidFill>
              </a:rPr>
              <a:t>тп</a:t>
            </a:r>
            <a:endParaRPr lang="ru-RU" sz="2000" b="1" dirty="0" smtClean="0">
              <a:solidFill>
                <a:srgbClr val="0070C0"/>
              </a:solidFill>
            </a:endParaRPr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b="1" dirty="0" smtClean="0"/>
              <a:t>Необходимы качественные результаты прогноза дрейфа нефти, проверенные на основе независимых измерений</a:t>
            </a:r>
          </a:p>
          <a:p>
            <a:endParaRPr lang="ru-RU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  <a:p>
            <a:endParaRPr lang="ru-RU" sz="2400" dirty="0"/>
          </a:p>
        </p:txBody>
      </p:sp>
      <p:pic>
        <p:nvPicPr>
          <p:cNvPr id="6" name="Picture 2" descr="rumi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04" y="2863780"/>
            <a:ext cx="3543275" cy="303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6333" y="614364"/>
            <a:ext cx="62954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22272F"/>
                </a:solidFill>
              </a:rPr>
              <a:t>Постановление Правительства РФ от 31 декабря 2020 г. N </a:t>
            </a:r>
            <a:r>
              <a:rPr lang="ru-RU" sz="1400" b="1" dirty="0" smtClean="0">
                <a:solidFill>
                  <a:srgbClr val="22272F"/>
                </a:solidFill>
              </a:rPr>
              <a:t>2451</a:t>
            </a:r>
            <a:r>
              <a:rPr lang="en-US" sz="1400" b="1" dirty="0" smtClean="0">
                <a:solidFill>
                  <a:srgbClr val="22272F"/>
                </a:solidFill>
              </a:rPr>
              <a:t>:</a:t>
            </a:r>
            <a:endParaRPr lang="ru-RU" sz="1400" b="1" dirty="0" smtClean="0">
              <a:solidFill>
                <a:srgbClr val="22272F"/>
              </a:solidFill>
            </a:endParaRPr>
          </a:p>
          <a:p>
            <a:r>
              <a:rPr lang="ru-RU" sz="1400" dirty="0" smtClean="0">
                <a:solidFill>
                  <a:srgbClr val="464C55"/>
                </a:solidFill>
              </a:rPr>
              <a:t>План </a:t>
            </a:r>
            <a:r>
              <a:rPr lang="ru-RU" sz="1400" dirty="0">
                <a:solidFill>
                  <a:srgbClr val="464C55"/>
                </a:solidFill>
              </a:rPr>
              <a:t>предупреждения и ликвидации разливов нефти </a:t>
            </a:r>
            <a:r>
              <a:rPr lang="ru-RU" sz="1400" dirty="0" smtClean="0">
                <a:solidFill>
                  <a:srgbClr val="464C55"/>
                </a:solidFill>
              </a:rPr>
              <a:t>должен </a:t>
            </a:r>
            <a:r>
              <a:rPr lang="ru-RU" sz="1400" dirty="0">
                <a:solidFill>
                  <a:srgbClr val="464C55"/>
                </a:solidFill>
              </a:rPr>
              <a:t>содержать</a:t>
            </a:r>
            <a:r>
              <a:rPr lang="ru-RU" sz="1400" dirty="0" smtClean="0">
                <a:solidFill>
                  <a:srgbClr val="464C55"/>
                </a:solidFill>
              </a:rPr>
              <a:t>:</a:t>
            </a:r>
          </a:p>
          <a:p>
            <a:r>
              <a:rPr lang="ru-RU" sz="1400" b="1" dirty="0" smtClean="0">
                <a:solidFill>
                  <a:srgbClr val="464C55"/>
                </a:solidFill>
              </a:rPr>
              <a:t>- максимальные </a:t>
            </a:r>
            <a:r>
              <a:rPr lang="ru-RU" sz="1400" b="1" dirty="0">
                <a:solidFill>
                  <a:srgbClr val="464C55"/>
                </a:solidFill>
              </a:rPr>
              <a:t>расчетные объемы разливов </a:t>
            </a:r>
            <a:r>
              <a:rPr lang="ru-RU" sz="1400" b="1" dirty="0" smtClean="0">
                <a:solidFill>
                  <a:srgbClr val="464C55"/>
                </a:solidFill>
              </a:rPr>
              <a:t>нефти…</a:t>
            </a:r>
          </a:p>
          <a:p>
            <a:r>
              <a:rPr lang="ru-RU" sz="1400" b="1" dirty="0" smtClean="0">
                <a:solidFill>
                  <a:srgbClr val="464C55"/>
                </a:solidFill>
              </a:rPr>
              <a:t>- прогнозируемые </a:t>
            </a:r>
            <a:r>
              <a:rPr lang="ru-RU" sz="1400" b="1" dirty="0">
                <a:solidFill>
                  <a:srgbClr val="464C55"/>
                </a:solidFill>
              </a:rPr>
              <a:t>зоны распространения разливов нефти и </a:t>
            </a:r>
            <a:r>
              <a:rPr lang="ru-RU" sz="1400" b="1" dirty="0" smtClean="0">
                <a:solidFill>
                  <a:srgbClr val="464C55"/>
                </a:solidFill>
              </a:rPr>
              <a:t>нефтепродуктов</a:t>
            </a:r>
            <a:r>
              <a:rPr lang="ru-RU" sz="1400" b="1" dirty="0">
                <a:solidFill>
                  <a:srgbClr val="464C55"/>
                </a:solidFill>
              </a:rPr>
              <a:t> с учетом климатических, географических, гидрометеорологических особенностей места расположения объекта </a:t>
            </a:r>
            <a:r>
              <a:rPr lang="ru-RU" sz="1400" b="1" dirty="0" smtClean="0">
                <a:solidFill>
                  <a:srgbClr val="464C55"/>
                </a:solidFill>
              </a:rPr>
              <a:t>…</a:t>
            </a:r>
            <a:endParaRPr lang="ru-RU" sz="1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-34664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2800" b="1" dirty="0" smtClean="0"/>
              <a:t>Актуальность системы прогноза</a:t>
            </a:r>
            <a:endParaRPr lang="ru-RU" altLang="ru-RU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824273" y="5903104"/>
            <a:ext cx="27831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Разлив на нефтяной платформе </a:t>
            </a:r>
            <a:r>
              <a:rPr lang="en-US" sz="1400" dirty="0" err="1"/>
              <a:t>Petromar</a:t>
            </a:r>
            <a:r>
              <a:rPr lang="en-US" sz="1400" dirty="0"/>
              <a:t> </a:t>
            </a:r>
            <a:r>
              <a:rPr lang="en-US" sz="1400" dirty="0" smtClean="0"/>
              <a:t>Central</a:t>
            </a:r>
            <a:r>
              <a:rPr lang="ru-RU" sz="1400" dirty="0"/>
              <a:t> </a:t>
            </a:r>
            <a:r>
              <a:rPr lang="ru-RU" sz="1400" dirty="0" smtClean="0"/>
              <a:t>(Румыния, Черное море). Снимок </a:t>
            </a:r>
            <a:r>
              <a:rPr lang="en-US" sz="1400" dirty="0" smtClean="0"/>
              <a:t>ASTER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257" y="419633"/>
            <a:ext cx="3529651" cy="163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7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03739" y="784743"/>
            <a:ext cx="753344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Наши преимущества</a:t>
            </a:r>
            <a:r>
              <a:rPr lang="en-US" sz="2000" b="1" dirty="0" smtClean="0"/>
              <a:t>: </a:t>
            </a:r>
          </a:p>
          <a:p>
            <a:endParaRPr lang="en-US" sz="2000" b="1" dirty="0"/>
          </a:p>
          <a:p>
            <a:r>
              <a:rPr lang="ru-RU" sz="2000" dirty="0" smtClean="0"/>
              <a:t>Расчет и прогноз на 3 дня </a:t>
            </a:r>
            <a:r>
              <a:rPr lang="ru-RU" sz="2000" b="1" dirty="0" smtClean="0"/>
              <a:t>для любой морской акватории Мирового океана</a:t>
            </a:r>
          </a:p>
          <a:p>
            <a:endParaRPr lang="en-US" sz="2000" dirty="0" smtClean="0"/>
          </a:p>
          <a:p>
            <a:r>
              <a:rPr lang="ru-RU" sz="2000" dirty="0" smtClean="0"/>
              <a:t>Учет </a:t>
            </a:r>
            <a:r>
              <a:rPr lang="ru-RU" sz="2000" b="1" dirty="0" smtClean="0"/>
              <a:t>спутниковых измерений </a:t>
            </a:r>
            <a:r>
              <a:rPr lang="ru-RU" sz="2000" dirty="0" smtClean="0"/>
              <a:t>поля течений</a:t>
            </a:r>
          </a:p>
          <a:p>
            <a:endParaRPr lang="ru-RU" sz="2000" dirty="0" smtClean="0"/>
          </a:p>
          <a:p>
            <a:r>
              <a:rPr lang="ru-RU" sz="2000" dirty="0"/>
              <a:t>С</a:t>
            </a:r>
            <a:r>
              <a:rPr lang="ru-RU" sz="2000" dirty="0" smtClean="0"/>
              <a:t>обственный модуль растекания и выветривания нефти для расчета эволюции толщины и объема загрязнения </a:t>
            </a:r>
          </a:p>
          <a:p>
            <a:endParaRPr lang="ru-RU" sz="2000" dirty="0"/>
          </a:p>
          <a:p>
            <a:r>
              <a:rPr lang="ru-RU" sz="2000" dirty="0" smtClean="0"/>
              <a:t>Качество прогноза подтверждено валидацией по независимым данным спутниковых радиолокационных измерений</a:t>
            </a:r>
          </a:p>
          <a:p>
            <a:endParaRPr lang="ru-RU" sz="2000" dirty="0"/>
          </a:p>
          <a:p>
            <a:r>
              <a:rPr lang="ru-RU" sz="2000" b="1" dirty="0" smtClean="0"/>
              <a:t>Многолетний опыт работы </a:t>
            </a:r>
            <a:r>
              <a:rPr lang="ru-RU" sz="2000" dirty="0" smtClean="0"/>
              <a:t>с нефтяными компаниями в Каспийском, Черном и Карском море </a:t>
            </a:r>
            <a:endParaRPr lang="ru-RU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ru-RU" altLang="ru-RU" sz="2800" b="1" dirty="0"/>
              <a:t>Система прогноза распространения нефтяных загрязнений </a:t>
            </a:r>
            <a:r>
              <a:rPr lang="en-US" altLang="ru-RU" sz="2800" b="1" dirty="0" smtClean="0"/>
              <a:t>FOTS</a:t>
            </a:r>
            <a:endParaRPr lang="ru-RU" altLang="ru-RU" sz="2800" b="1" dirty="0"/>
          </a:p>
        </p:txBody>
      </p:sp>
      <p:pic>
        <p:nvPicPr>
          <p:cNvPr id="8" name="Picture 4" descr="surf_vel_Fukusima_catastroph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266" y="1689152"/>
            <a:ext cx="3192463" cy="213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364" y="533610"/>
            <a:ext cx="2676525" cy="11049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386266" y="3641958"/>
            <a:ext cx="3296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dirty="0"/>
              <a:t>Распространение радиоактивных веществ после аварии на </a:t>
            </a:r>
            <a:r>
              <a:rPr lang="ru-RU" altLang="ru-RU" sz="1400" dirty="0" err="1"/>
              <a:t>Фукусиме</a:t>
            </a:r>
            <a:r>
              <a:rPr lang="ru-RU" altLang="ru-RU" sz="1400" dirty="0"/>
              <a:t>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386266" y="6191902"/>
            <a:ext cx="32967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dirty="0" smtClean="0"/>
              <a:t>Движение нефтяной пленки в Черном море</a:t>
            </a:r>
            <a:endParaRPr lang="ru-RU" altLang="ru-RU" sz="14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6365" y="4291971"/>
            <a:ext cx="2676524" cy="1916153"/>
          </a:xfrm>
          <a:prstGeom prst="rect">
            <a:avLst/>
          </a:prstGeom>
        </p:spPr>
      </p:pic>
      <p:pic>
        <p:nvPicPr>
          <p:cNvPr id="15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09" t="60889" r="58684" b="23970"/>
          <a:stretch/>
        </p:blipFill>
        <p:spPr bwMode="auto">
          <a:xfrm>
            <a:off x="246935" y="1344685"/>
            <a:ext cx="720000" cy="6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7" t="22653" r="7880" b="60064"/>
          <a:stretch/>
        </p:blipFill>
        <p:spPr bwMode="auto">
          <a:xfrm>
            <a:off x="211154" y="2101971"/>
            <a:ext cx="720000" cy="80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4" t="41499" r="46442" b="40453"/>
          <a:stretch/>
        </p:blipFill>
        <p:spPr bwMode="auto">
          <a:xfrm>
            <a:off x="86421" y="3802924"/>
            <a:ext cx="815566" cy="90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8" t="79430" r="58276" b="3746"/>
          <a:stretch/>
        </p:blipFill>
        <p:spPr bwMode="auto">
          <a:xfrm>
            <a:off x="126550" y="4691589"/>
            <a:ext cx="814313" cy="79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icture backgroun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8" t="61536" r="32262" b="21793"/>
          <a:stretch/>
        </p:blipFill>
        <p:spPr bwMode="auto">
          <a:xfrm>
            <a:off x="169207" y="3005350"/>
            <a:ext cx="797727" cy="67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46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-18165" y="-13846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bg1"/>
                </a:solidFill>
              </a:rPr>
              <a:t>Определение </a:t>
            </a:r>
            <a:r>
              <a:rPr lang="ru-RU" sz="2800" b="1" dirty="0" smtClean="0">
                <a:solidFill>
                  <a:schemeClr val="bg1"/>
                </a:solidFill>
              </a:rPr>
              <a:t>скорости поверхностных </a:t>
            </a:r>
            <a:r>
              <a:rPr lang="ru-RU" sz="2800" b="1" dirty="0">
                <a:solidFill>
                  <a:schemeClr val="bg1"/>
                </a:solidFill>
              </a:rPr>
              <a:t>течений по спутниковым данным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8367" y="667010"/>
            <a:ext cx="68577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Определение скоростей течений основано на комбинировании глобальных и региональных данных </a:t>
            </a:r>
            <a:r>
              <a:rPr lang="ru-RU" sz="2000" b="1" dirty="0" smtClean="0"/>
              <a:t>оперативных спутниковых измерений альтиметров   </a:t>
            </a:r>
            <a:r>
              <a:rPr lang="ru-RU" sz="2000" dirty="0" smtClean="0"/>
              <a:t>и </a:t>
            </a:r>
            <a:r>
              <a:rPr lang="ru-RU" sz="2000" b="1" dirty="0" smtClean="0"/>
              <a:t>метеорологической информации </a:t>
            </a:r>
          </a:p>
          <a:p>
            <a:endParaRPr lang="ru-RU" sz="2000" dirty="0"/>
          </a:p>
          <a:p>
            <a:r>
              <a:rPr lang="ru-RU" sz="2000" dirty="0" smtClean="0"/>
              <a:t>Пользователь получает всю информацию о поле течений в графическом и цифровом виде</a:t>
            </a: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-18165" y="3595867"/>
            <a:ext cx="42672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800" dirty="0">
                <a:solidFill>
                  <a:srgbClr val="0070C0"/>
                </a:solidFill>
                <a:latin typeface="+mn-lt"/>
              </a:rPr>
              <a:t>Геострофические</a:t>
            </a:r>
            <a:r>
              <a:rPr lang="en-US" altLang="ru-RU" sz="1800" dirty="0">
                <a:solidFill>
                  <a:srgbClr val="0070C0"/>
                </a:solidFill>
                <a:latin typeface="+mn-lt"/>
              </a:rPr>
              <a:t> </a:t>
            </a:r>
            <a:r>
              <a:rPr lang="ru-RU" altLang="ru-RU" sz="1800" dirty="0" smtClean="0">
                <a:solidFill>
                  <a:srgbClr val="0070C0"/>
                </a:solidFill>
                <a:latin typeface="+mn-lt"/>
              </a:rPr>
              <a:t>и приливные течения по данным </a:t>
            </a:r>
            <a:r>
              <a:rPr lang="ru-RU" altLang="ru-RU" sz="1800" dirty="0" smtClean="0">
                <a:solidFill>
                  <a:srgbClr val="0070C0"/>
                </a:solidFill>
                <a:latin typeface="+mn-lt"/>
              </a:rPr>
              <a:t>спутниковых альтиметров</a:t>
            </a:r>
            <a:endParaRPr lang="ru-RU" altLang="ru-RU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>
            <a:off x="4300697" y="3607036"/>
            <a:ext cx="4018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800" dirty="0" smtClean="0">
                <a:solidFill>
                  <a:srgbClr val="0070C0"/>
                </a:solidFill>
                <a:latin typeface="+mn-lt"/>
              </a:rPr>
              <a:t>Дрейфовая компонента по данным </a:t>
            </a:r>
          </a:p>
          <a:p>
            <a:pPr algn="ctr" eaLnBrk="1" hangingPunct="1"/>
            <a:r>
              <a:rPr lang="ru-RU" altLang="ru-RU" sz="1800" dirty="0" smtClean="0">
                <a:solidFill>
                  <a:srgbClr val="0070C0"/>
                </a:solidFill>
                <a:latin typeface="+mn-lt"/>
              </a:rPr>
              <a:t>о скорости ветра</a:t>
            </a:r>
            <a:endParaRPr lang="ru-RU" altLang="ru-RU" sz="1800" baseline="30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8995979" y="3595868"/>
            <a:ext cx="26749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800" dirty="0" smtClean="0">
                <a:solidFill>
                  <a:srgbClr val="0070C0"/>
                </a:solidFill>
                <a:latin typeface="+mn-lt"/>
              </a:rPr>
              <a:t>Скорости полных поверхностных течений</a:t>
            </a:r>
            <a:endParaRPr lang="ru-RU" altLang="ru-RU" sz="1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4" name="Text Box 11"/>
          <p:cNvSpPr txBox="1">
            <a:spLocks noChangeArrowheads="1"/>
          </p:cNvSpPr>
          <p:nvPr/>
        </p:nvSpPr>
        <p:spPr bwMode="auto">
          <a:xfrm>
            <a:off x="3495410" y="4626272"/>
            <a:ext cx="64472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7200" b="1" dirty="0">
                <a:latin typeface="+mn-lt"/>
              </a:rPr>
              <a:t>+</a:t>
            </a:r>
          </a:p>
        </p:txBody>
      </p:sp>
      <p:pic>
        <p:nvPicPr>
          <p:cNvPr id="35" name="Picture 1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52" y="4177714"/>
            <a:ext cx="3539100" cy="203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418" y="4148605"/>
            <a:ext cx="3646084" cy="215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Группа 36"/>
          <p:cNvGrpSpPr/>
          <p:nvPr/>
        </p:nvGrpSpPr>
        <p:grpSpPr>
          <a:xfrm>
            <a:off x="4388730" y="4242199"/>
            <a:ext cx="3842622" cy="1968474"/>
            <a:chOff x="4156524" y="1050382"/>
            <a:chExt cx="3842622" cy="1968474"/>
          </a:xfrm>
        </p:grpSpPr>
        <p:pic>
          <p:nvPicPr>
            <p:cNvPr id="38" name="Picture 14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524" y="1081966"/>
              <a:ext cx="3842622" cy="193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5092861" y="1050382"/>
              <a:ext cx="1717502" cy="130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650" y="542546"/>
            <a:ext cx="3555048" cy="2666286"/>
          </a:xfrm>
          <a:prstGeom prst="rect">
            <a:avLst/>
          </a:prstGeom>
        </p:spPr>
      </p:pic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8027198" y="4548936"/>
            <a:ext cx="56778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6000" b="1" dirty="0">
                <a:latin typeface="+mn-lt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22333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"/>
    </mc:Choice>
    <mc:Fallback xmlns="">
      <p:transition spd="slow" advTm="359"/>
    </mc:Fallback>
  </mc:AlternateContent>
  <p:timing>
    <p:tnLst>
      <p:par>
        <p:cTn id="1" dur="indefinite" restart="never" nodeType="tmRoot"/>
      </p:par>
    </p:tn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" y="1288767"/>
            <a:ext cx="6446838" cy="330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3822700"/>
            <a:ext cx="5619750" cy="294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263" y="729455"/>
            <a:ext cx="3462338" cy="24518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5412" y="511466"/>
            <a:ext cx="1798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err="1" smtClean="0"/>
              <a:t>Геострофика</a:t>
            </a:r>
            <a:r>
              <a:rPr lang="ru-RU" sz="1600" dirty="0" smtClean="0"/>
              <a:t> и приливы- </a:t>
            </a:r>
          </a:p>
          <a:p>
            <a:pPr algn="ctr"/>
            <a:r>
              <a:rPr lang="ru-RU" sz="1600" dirty="0" smtClean="0"/>
              <a:t>Альтиметрия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190750" y="511466"/>
            <a:ext cx="199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Дрейфовые течения -  данные реанализов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381500" y="511466"/>
            <a:ext cx="199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Скорости поверхностных течений 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18165" y="-13846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>
                <a:solidFill>
                  <a:schemeClr val="bg1"/>
                </a:solidFill>
              </a:rPr>
              <a:t>Определение </a:t>
            </a:r>
            <a:r>
              <a:rPr lang="ru-RU" sz="2800" b="1" dirty="0" smtClean="0">
                <a:solidFill>
                  <a:schemeClr val="bg1"/>
                </a:solidFill>
              </a:rPr>
              <a:t>скорости поверхностных </a:t>
            </a:r>
            <a:r>
              <a:rPr lang="ru-RU" sz="2800" b="1" dirty="0">
                <a:solidFill>
                  <a:schemeClr val="bg1"/>
                </a:solidFill>
              </a:rPr>
              <a:t>течений по спутниковым данным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300" y="4904816"/>
            <a:ext cx="569594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Примеры расчетов перемещения нефтяных пятен по радиолокационным снимкам</a:t>
            </a:r>
          </a:p>
          <a:p>
            <a:endParaRPr lang="ru-RU" sz="2000" dirty="0"/>
          </a:p>
          <a:p>
            <a:r>
              <a:rPr lang="ru-RU" sz="2000" dirty="0" smtClean="0">
                <a:solidFill>
                  <a:srgbClr val="FF0000"/>
                </a:solidFill>
              </a:rPr>
              <a:t>Красная – </a:t>
            </a:r>
            <a:r>
              <a:rPr lang="ru-RU" sz="2000" dirty="0" smtClean="0"/>
              <a:t>используемый метод </a:t>
            </a:r>
            <a:r>
              <a:rPr lang="en-US" sz="2000" dirty="0" smtClean="0"/>
              <a:t>FOTS</a:t>
            </a:r>
            <a:endParaRPr lang="ru-RU" sz="2000" dirty="0" smtClean="0"/>
          </a:p>
          <a:p>
            <a:r>
              <a:rPr lang="ru-RU" sz="2000" dirty="0" smtClean="0">
                <a:solidFill>
                  <a:srgbClr val="00B0F0"/>
                </a:solidFill>
              </a:rPr>
              <a:t>Синяя </a:t>
            </a:r>
            <a:r>
              <a:rPr lang="ru-RU" sz="2000" dirty="0" smtClean="0"/>
              <a:t>–</a:t>
            </a:r>
            <a:r>
              <a:rPr lang="en-US" sz="2000" dirty="0" smtClean="0"/>
              <a:t> </a:t>
            </a:r>
            <a:r>
              <a:rPr lang="ru-RU" sz="2000" dirty="0" smtClean="0"/>
              <a:t>классические схемы расчета</a:t>
            </a:r>
            <a:endParaRPr lang="ru-RU" sz="2000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5238750" y="5262480"/>
            <a:ext cx="952499" cy="76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91400" y="3276600"/>
            <a:ext cx="430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Каспийское море, район </a:t>
            </a:r>
            <a:r>
              <a:rPr lang="ru-RU" dirty="0"/>
              <a:t>Н</a:t>
            </a:r>
            <a:r>
              <a:rPr lang="ru-RU" dirty="0" smtClean="0"/>
              <a:t>ефтяные Камни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80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6081" y="423449"/>
            <a:ext cx="429876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Модель позволяет рассчитывать изменение толщины и объема нефтяных загрязнений в процессе эволюции с учетом</a:t>
            </a:r>
            <a:r>
              <a:rPr lang="en-US" sz="2000" dirty="0" smtClean="0"/>
              <a:t>:</a:t>
            </a:r>
          </a:p>
          <a:p>
            <a:endParaRPr lang="en-US" sz="2000" dirty="0"/>
          </a:p>
          <a:p>
            <a:pPr marL="800100" lvl="1" indent="-342900">
              <a:buFontTx/>
              <a:buAutoNum type="arabicParenR"/>
            </a:pPr>
            <a:r>
              <a:rPr lang="ru-RU" sz="2000" b="1" dirty="0" smtClean="0"/>
              <a:t>Растекания</a:t>
            </a:r>
            <a:r>
              <a:rPr lang="ru-RU" sz="2000" dirty="0"/>
              <a:t> в трех режимах (</a:t>
            </a:r>
            <a:r>
              <a:rPr lang="ru-RU" sz="2000" i="1" dirty="0"/>
              <a:t>гравитационно-инерционный, гравитационно-вязкий и режим поверхностного натяжения</a:t>
            </a:r>
            <a:r>
              <a:rPr lang="ru-RU" sz="2000" dirty="0"/>
              <a:t>) </a:t>
            </a:r>
          </a:p>
          <a:p>
            <a:pPr marL="800100" lvl="1" indent="-342900">
              <a:buAutoNum type="arabicParenR"/>
            </a:pPr>
            <a:r>
              <a:rPr lang="ru-RU" sz="2000" b="1" dirty="0" smtClean="0"/>
              <a:t>Испарения </a:t>
            </a:r>
          </a:p>
          <a:p>
            <a:pPr marL="800100" lvl="1" indent="-342900">
              <a:buAutoNum type="arabicParenR"/>
            </a:pPr>
            <a:r>
              <a:rPr lang="ru-RU" sz="2000" b="1" dirty="0" smtClean="0">
                <a:ea typeface="Calibri" panose="020F0502020204030204" pitchFamily="34" charset="0"/>
              </a:rPr>
              <a:t>Диспергирования </a:t>
            </a:r>
            <a:r>
              <a:rPr lang="en-US" sz="2000" b="1" dirty="0" smtClean="0">
                <a:ea typeface="Calibri" panose="020F0502020204030204" pitchFamily="34" charset="0"/>
              </a:rPr>
              <a:t> </a:t>
            </a:r>
            <a:endParaRPr lang="ru-RU" sz="2000" dirty="0" smtClean="0">
              <a:ea typeface="Calibri" panose="020F0502020204030204" pitchFamily="34" charset="0"/>
            </a:endParaRPr>
          </a:p>
          <a:p>
            <a:pPr marL="800100" lvl="1" indent="-342900">
              <a:buAutoNum type="arabicParenR"/>
            </a:pPr>
            <a:r>
              <a:rPr lang="ru-RU" sz="2000" b="1" dirty="0" err="1" smtClean="0"/>
              <a:t>Эмульсификации</a:t>
            </a:r>
            <a:endParaRPr lang="ru-RU" sz="2000" b="1" dirty="0" smtClean="0"/>
          </a:p>
          <a:p>
            <a:pPr marL="800100" lvl="1" indent="-342900">
              <a:buAutoNum type="arabicParenR"/>
            </a:pPr>
            <a:r>
              <a:rPr lang="ru-RU" sz="2000" b="1" dirty="0" smtClean="0"/>
              <a:t>Взаимодействия </a:t>
            </a:r>
            <a:r>
              <a:rPr lang="ru-RU" sz="2000" b="1" dirty="0" smtClean="0"/>
              <a:t>с </a:t>
            </a:r>
            <a:r>
              <a:rPr lang="ru-RU" sz="2000" b="1" dirty="0" smtClean="0"/>
              <a:t>берегом и льдом</a:t>
            </a:r>
            <a:endParaRPr lang="ru-RU" sz="2000" b="1" dirty="0" smtClean="0"/>
          </a:p>
          <a:p>
            <a:pPr marL="800100" lvl="1" indent="-342900">
              <a:buAutoNum type="arabicParenR"/>
            </a:pPr>
            <a:r>
              <a:rPr lang="ru-RU" sz="2000" b="1" dirty="0" smtClean="0"/>
              <a:t>Изменения вязкости и плотности пленки в процессе деградации</a:t>
            </a:r>
          </a:p>
          <a:p>
            <a:pPr marL="342900" indent="-342900">
              <a:buAutoNum type="arabicParenR"/>
            </a:pPr>
            <a:endParaRPr lang="ru-RU" sz="2000" dirty="0" smtClean="0"/>
          </a:p>
          <a:p>
            <a:pPr marL="342900" indent="-342900">
              <a:buAutoNum type="arabicParenR"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-38557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934075" algn="r"/>
              </a:tabLst>
            </a:pPr>
            <a:r>
              <a:rPr lang="ru-RU" altLang="ru-RU" sz="2400" b="1" dirty="0" smtClean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Модель растекания и выветривания нефтяных загрязнений</a:t>
            </a:r>
            <a:endParaRPr lang="ru-RU" alt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6715" y="5566167"/>
            <a:ext cx="5995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Процессы выветривания и растекания зависят от типа нефти , который задается пользователем</a:t>
            </a:r>
            <a:endParaRPr lang="ru-RU" sz="2000" b="1" dirty="0">
              <a:solidFill>
                <a:srgbClr val="0070C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109962" y="1274843"/>
            <a:ext cx="8547909" cy="3109273"/>
            <a:chOff x="2696445" y="6650809"/>
            <a:chExt cx="7106828" cy="2699154"/>
          </a:xfrm>
        </p:grpSpPr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9859" y="6650809"/>
              <a:ext cx="3033263" cy="2299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2696445" y="9029347"/>
              <a:ext cx="7106828" cy="320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dirty="0" smtClean="0">
                  <a:solidFill>
                    <a:srgbClr val="000000"/>
                  </a:solidFill>
                  <a:latin typeface="+mn-lt"/>
                </a:rPr>
                <a:t>Изменение толщины и объема </a:t>
              </a:r>
              <a:r>
                <a:rPr lang="ru-RU" altLang="ru-RU" dirty="0" smtClean="0">
                  <a:solidFill>
                    <a:srgbClr val="000000"/>
                  </a:solidFill>
                  <a:latin typeface="+mn-lt"/>
                </a:rPr>
                <a:t>загрязнения </a:t>
              </a:r>
              <a:r>
                <a:rPr lang="ru-RU" altLang="ru-RU" dirty="0" smtClean="0">
                  <a:solidFill>
                    <a:srgbClr val="000000"/>
                  </a:solidFill>
                  <a:latin typeface="+mn-lt"/>
                </a:rPr>
                <a:t>под действием различных факторов</a:t>
              </a:r>
              <a:endParaRPr lang="ru-RU" altLang="ru-RU" dirty="0">
                <a:solidFill>
                  <a:srgbClr val="000000"/>
                </a:solidFill>
                <a:latin typeface="+mn-lt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572" y="1167543"/>
            <a:ext cx="4012147" cy="286391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876864" y="1325292"/>
            <a:ext cx="2119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rgbClr val="000000"/>
                </a:solidFill>
              </a:rPr>
              <a:t>Объем загрязнения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864717" y="1494236"/>
            <a:ext cx="1042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 smtClean="0">
                <a:solidFill>
                  <a:srgbClr val="000000"/>
                </a:solidFill>
              </a:rPr>
              <a:t>Толщина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27802" y="1121375"/>
            <a:ext cx="1064651" cy="2221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33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92" y="1905023"/>
            <a:ext cx="6952604" cy="325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2199" y="435207"/>
            <a:ext cx="11004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</a:rPr>
              <a:t>Валидация модели растекания проводилась на основе сопоставления с </a:t>
            </a:r>
            <a:r>
              <a:rPr lang="ru-RU" dirty="0" err="1" smtClean="0">
                <a:solidFill>
                  <a:srgbClr val="0070C0"/>
                </a:solidFill>
              </a:rPr>
              <a:t>многоугловыми</a:t>
            </a:r>
            <a:r>
              <a:rPr lang="ru-RU" dirty="0" smtClean="0">
                <a:solidFill>
                  <a:srgbClr val="0070C0"/>
                </a:solidFill>
              </a:rPr>
              <a:t> радиолокационными </a:t>
            </a:r>
            <a:r>
              <a:rPr lang="ru-RU" dirty="0" smtClean="0">
                <a:solidFill>
                  <a:srgbClr val="0070C0"/>
                </a:solidFill>
              </a:rPr>
              <a:t>съемками. </a:t>
            </a:r>
            <a:r>
              <a:rPr lang="ru-RU" dirty="0"/>
              <a:t>Толщины пятна, рассчитанные на основе </a:t>
            </a:r>
            <a:r>
              <a:rPr lang="ru-RU" dirty="0" err="1"/>
              <a:t>многоуглового</a:t>
            </a:r>
            <a:r>
              <a:rPr lang="ru-RU" dirty="0"/>
              <a:t> метода (Матвеев и др., 2016) </a:t>
            </a:r>
            <a:r>
              <a:rPr lang="ru-RU" dirty="0" smtClean="0"/>
              <a:t>хорошо согласуются  </a:t>
            </a:r>
            <a:r>
              <a:rPr lang="ru-RU" dirty="0"/>
              <a:t>с </a:t>
            </a:r>
            <a:r>
              <a:rPr lang="ru-RU" dirty="0" smtClean="0"/>
              <a:t>результатами моделирования</a:t>
            </a:r>
            <a:endParaRPr lang="ru-RU" dirty="0"/>
          </a:p>
          <a:p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7934" y="5240964"/>
            <a:ext cx="382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Нефтяное пятно в Каспийском море 10.09.2004 по данным </a:t>
            </a:r>
            <a:r>
              <a:rPr lang="en-US" sz="1600" i="1" dirty="0" err="1" smtClean="0"/>
              <a:t>Radarsat</a:t>
            </a:r>
            <a:r>
              <a:rPr lang="ru-RU" sz="1600" i="1" dirty="0" smtClean="0"/>
              <a:t> </a:t>
            </a:r>
            <a:endParaRPr lang="ru-RU" sz="1600" i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29" y="1905023"/>
            <a:ext cx="3412963" cy="30770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33843" y="5198049"/>
            <a:ext cx="5023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 smtClean="0"/>
              <a:t>Изменение </a:t>
            </a:r>
            <a:r>
              <a:rPr lang="ru-RU" sz="1600" i="1" dirty="0" smtClean="0"/>
              <a:t>толщины (мм) нефтяного </a:t>
            </a:r>
            <a:r>
              <a:rPr lang="ru-RU" sz="1600" i="1" dirty="0" smtClean="0"/>
              <a:t>пятна по данным моделирования</a:t>
            </a:r>
            <a:endParaRPr lang="ru-RU" sz="1600" i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0" y="-8848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Валидация модели растекания нефтяных загрязнений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1" name="Picture 5" descr="oil_spot_track_smallspot_longcoun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807" y="2031866"/>
            <a:ext cx="4174348" cy="3131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875" y="2043533"/>
            <a:ext cx="4151280" cy="31078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12536" y="4947988"/>
            <a:ext cx="378714" cy="215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93936" y="5233006"/>
            <a:ext cx="29399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i="1" dirty="0"/>
              <a:t>Траектория нефтяного пятна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5558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65716"/>
            <a:ext cx="12192000" cy="394342"/>
          </a:xfrm>
          <a:prstGeom prst="rect">
            <a:avLst/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2400" b="1" dirty="0" smtClean="0">
                <a:latin typeface="+mn-lt"/>
              </a:rPr>
              <a:t>Режимы расчетов</a:t>
            </a:r>
            <a:endParaRPr lang="ru-RU" altLang="ru-RU" sz="24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621" y="3585091"/>
            <a:ext cx="4431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Расчеты могут осуществляться</a:t>
            </a:r>
            <a:r>
              <a:rPr lang="ru-RU" dirty="0"/>
              <a:t> </a:t>
            </a:r>
            <a:r>
              <a:rPr lang="ru-RU" dirty="0" smtClean="0"/>
              <a:t>для</a:t>
            </a:r>
            <a:r>
              <a:rPr lang="en-US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</a:rPr>
              <a:t>Точечного объекта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</a:rPr>
              <a:t>Линейного объекта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</a:rPr>
              <a:t>Объекта произвольной формы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</a:rPr>
              <a:t>Постоянного источника загрязнений </a:t>
            </a:r>
            <a:r>
              <a:rPr lang="ru-RU" dirty="0" smtClean="0"/>
              <a:t>(задается продолжительность разлива)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72" y="598819"/>
            <a:ext cx="2733161" cy="205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473" y="672605"/>
            <a:ext cx="22193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8838" y="575597"/>
            <a:ext cx="2631166" cy="2028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048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128562" y="2611998"/>
            <a:ext cx="61391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Пример расчета для точечного объекта(слева), линейного объекта(в центре), объекта произвольной формы (справа)</a:t>
            </a:r>
            <a:endParaRPr kumimoji="0" lang="ru-RU" alt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362839" y="3657599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94" y="3303623"/>
            <a:ext cx="3420276" cy="257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7521" y="497664"/>
            <a:ext cx="32153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Система позволяет осуществлять</a:t>
            </a:r>
            <a:r>
              <a:rPr lang="en-US" dirty="0" smtClean="0"/>
              <a:t>: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</a:rPr>
              <a:t>прямой прогноз </a:t>
            </a:r>
            <a:r>
              <a:rPr lang="ru-RU" dirty="0" smtClean="0"/>
              <a:t>распространения на 3 дня вперед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70C0"/>
                </a:solidFill>
              </a:rPr>
              <a:t>обратный прогноз </a:t>
            </a:r>
            <a:r>
              <a:rPr lang="ru-RU" dirty="0" smtClean="0"/>
              <a:t>для определения источника </a:t>
            </a:r>
            <a:r>
              <a:rPr lang="ru-RU" dirty="0"/>
              <a:t> или </a:t>
            </a:r>
            <a:r>
              <a:rPr lang="ru-RU" dirty="0" smtClean="0"/>
              <a:t>суда-виновника загрязнения</a:t>
            </a:r>
            <a:endParaRPr lang="en-US" dirty="0" smtClean="0"/>
          </a:p>
          <a:p>
            <a:endParaRPr lang="ru-RU" dirty="0" smtClean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336" y="3346856"/>
            <a:ext cx="3280132" cy="251583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046089" y="5740223"/>
            <a:ext cx="336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ea typeface="Times New Roman" panose="02020603050405020304" pitchFamily="18" charset="0"/>
              </a:rPr>
              <a:t>Расчет для постоянного источника</a:t>
            </a:r>
          </a:p>
        </p:txBody>
      </p:sp>
      <p:sp>
        <p:nvSpPr>
          <p:cNvPr id="15" name="5-конечная звезда 14"/>
          <p:cNvSpPr/>
          <p:nvPr/>
        </p:nvSpPr>
        <p:spPr>
          <a:xfrm>
            <a:off x="5570852" y="4893201"/>
            <a:ext cx="307434" cy="227763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581965" y="5746888"/>
            <a:ext cx="33633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ea typeface="Times New Roman" panose="02020603050405020304" pitchFamily="18" charset="0"/>
              </a:rPr>
              <a:t>Смещение нефтяного пятна</a:t>
            </a:r>
            <a:endParaRPr lang="ru-RU" altLang="ru-RU" sz="160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1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2118</TotalTime>
  <Words>671</Words>
  <Application>Microsoft Office PowerPoint</Application>
  <PresentationFormat>Широкоэкранный</PresentationFormat>
  <Paragraphs>129</Paragraphs>
  <Slides>12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Arseniy</dc:creator>
  <cp:lastModifiedBy>Arseniy</cp:lastModifiedBy>
  <cp:revision>105</cp:revision>
  <dcterms:created xsi:type="dcterms:W3CDTF">2024-06-14T15:11:35Z</dcterms:created>
  <dcterms:modified xsi:type="dcterms:W3CDTF">2024-08-21T07:35:34Z</dcterms:modified>
</cp:coreProperties>
</file>